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61" r:id="rId2"/>
    <p:sldId id="263" r:id="rId3"/>
    <p:sldId id="262" r:id="rId4"/>
    <p:sldId id="256" r:id="rId5"/>
    <p:sldId id="355" r:id="rId6"/>
    <p:sldId id="356" r:id="rId7"/>
    <p:sldId id="424" r:id="rId8"/>
    <p:sldId id="357" r:id="rId9"/>
    <p:sldId id="358" r:id="rId10"/>
    <p:sldId id="373" r:id="rId11"/>
    <p:sldId id="423" r:id="rId12"/>
    <p:sldId id="273" r:id="rId13"/>
    <p:sldId id="364" r:id="rId14"/>
    <p:sldId id="365" r:id="rId15"/>
    <p:sldId id="366" r:id="rId16"/>
    <p:sldId id="367" r:id="rId17"/>
    <p:sldId id="319" r:id="rId18"/>
    <p:sldId id="368" r:id="rId19"/>
    <p:sldId id="369" r:id="rId20"/>
    <p:sldId id="314" r:id="rId21"/>
    <p:sldId id="370" r:id="rId22"/>
    <p:sldId id="371" r:id="rId23"/>
    <p:sldId id="372" r:id="rId24"/>
    <p:sldId id="374" r:id="rId25"/>
    <p:sldId id="380" r:id="rId26"/>
    <p:sldId id="352" r:id="rId27"/>
    <p:sldId id="353" r:id="rId28"/>
    <p:sldId id="361" r:id="rId29"/>
    <p:sldId id="362" r:id="rId30"/>
    <p:sldId id="363" r:id="rId31"/>
    <p:sldId id="382" r:id="rId32"/>
    <p:sldId id="383" r:id="rId33"/>
    <p:sldId id="384" r:id="rId34"/>
    <p:sldId id="385" r:id="rId35"/>
    <p:sldId id="386" r:id="rId36"/>
    <p:sldId id="387" r:id="rId37"/>
    <p:sldId id="388" r:id="rId38"/>
    <p:sldId id="398" r:id="rId39"/>
    <p:sldId id="399" r:id="rId40"/>
    <p:sldId id="400" r:id="rId41"/>
    <p:sldId id="401" r:id="rId42"/>
    <p:sldId id="402" r:id="rId43"/>
    <p:sldId id="403" r:id="rId44"/>
    <p:sldId id="415" r:id="rId45"/>
    <p:sldId id="416" r:id="rId46"/>
    <p:sldId id="417" r:id="rId47"/>
    <p:sldId id="418" r:id="rId48"/>
    <p:sldId id="419" r:id="rId49"/>
    <p:sldId id="404" r:id="rId50"/>
    <p:sldId id="407" r:id="rId51"/>
    <p:sldId id="408" r:id="rId52"/>
    <p:sldId id="410" r:id="rId53"/>
    <p:sldId id="411" r:id="rId54"/>
    <p:sldId id="412" r:id="rId55"/>
    <p:sldId id="420" r:id="rId56"/>
    <p:sldId id="421" r:id="rId57"/>
    <p:sldId id="317" r:id="rId58"/>
    <p:sldId id="259" r:id="rId5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29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2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03EA9556-0305-C745-AD1B-69A47CBEAED7}" type="datetime1">
              <a:rPr lang="en-US"/>
              <a:pPr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DDF20DB1-7EA3-A242-8798-3EA0A3A5A3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879246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4E7E02C9-7FE8-8C45-A414-C1169DA6DC12}" type="datetime1">
              <a:rPr lang="en-US"/>
              <a:pPr/>
              <a:t>11/2/2011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DF7A64CA-64E1-E74B-8C8D-23F17F195D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5910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8655B1C-8F7F-4F47-9510-77BB3842B5C7}" type="slidenum">
              <a:rPr lang="en-US" sz="1200">
                <a:latin typeface="Calibri" charset="0"/>
              </a:rPr>
              <a:pPr eaLnBrk="1" hangingPunct="1"/>
              <a:t>12</a:t>
            </a:fld>
            <a:endParaRPr lang="en-US" sz="1200">
              <a:latin typeface="Calibri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EC810-B563-D540-B43D-AED26C151B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1992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0EC0A-27A0-7245-BA2B-60EDD1D2B7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816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079DF-5338-B048-BA76-B4328AA46C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5037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25FD3-3E71-6B4C-BFDC-C2AB7C4F03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8228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2DA52-89AC-644C-AA47-5D3F8169AA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4834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7E7BE-FF70-2C4A-9958-1ADC27D621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4427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7ED53-D830-B542-AAAC-EDF20E9C59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029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447B3-48B0-B948-A554-89886D1188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133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1437E-4173-624C-B03A-1A17E76A70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20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FA4DE-9E4B-2244-AF26-65BA82704E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85781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F940B1-2504-B045-9208-5F96585CF5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102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0F28567E-C6F6-6946-82A2-C721CF34076F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2" name="Picture 1" descr="NewNILULogo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5703"/>
            <a:ext cx="423113" cy="51297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fredprata\NILU\Visits\AtlanticConference\Resources\HMSG2_dust_100211_1400.avi" TargetMode="External"/><Relationship Id="rId5" Type="http://schemas.openxmlformats.org/officeDocument/2006/relationships/image" Target="../media/image16.png"/><Relationship Id="rId4" Type="http://schemas.microsoft.com/office/2007/relationships/media" Target="file://localhost/Users/fredprata/NILU/Visits/AtlanticConference/Resources/HMSG2_dust_100211_1400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file://localhost/Users/fredprata/NILU/Visits/AtlanticConference/Resources/SoufriereHills12Feb2010.gif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N:\Groups\USD%20Training%20Library\Internal%20Library\Training%20Events\2011\2011-10-24%20Dust%20Online%20Week\Lecture%2007%20Prata\SoufriereHills12Feb2010.gif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latin typeface="Calibri" charset="0"/>
            </a:endParaRP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80B70BF-88AA-EC42-8210-1EC01D2F918D}" type="slidenum">
              <a:rPr lang="en-US" sz="1200">
                <a:latin typeface="Calibri" charset="0"/>
              </a:rPr>
              <a:pPr eaLnBrk="1" hangingPunct="1"/>
              <a:t>1</a:t>
            </a:fld>
            <a:endParaRPr lang="en-US" sz="1200">
              <a:latin typeface="Calibri" charset="0"/>
            </a:endParaRPr>
          </a:p>
        </p:txBody>
      </p:sp>
      <p:pic>
        <p:nvPicPr>
          <p:cNvPr id="3" name="Picture 2" descr="Turrialba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10330042" cy="6858000"/>
          </a:xfrm>
          <a:prstGeom prst="rect">
            <a:avLst/>
          </a:prstGeom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381000" y="685800"/>
            <a:ext cx="86106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 dirty="0" smtClean="0">
                <a:latin typeface="Calibri" charset="0"/>
              </a:rPr>
              <a:t>Quantitative Remote </a:t>
            </a:r>
            <a:r>
              <a:rPr lang="en-US" sz="4400" b="1" dirty="0">
                <a:latin typeface="Calibri" charset="0"/>
              </a:rPr>
              <a:t>Sensing of Volcanic Ash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33712" y="2861072"/>
            <a:ext cx="6019800" cy="147732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i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 </a:t>
            </a:r>
            <a:r>
              <a:rPr lang="en-US" b="1" i="1" dirty="0" err="1" smtClean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Dr</a:t>
            </a:r>
            <a:r>
              <a:rPr lang="en-US" b="1" i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 Fred </a:t>
            </a:r>
            <a:r>
              <a:rPr lang="en-US" b="1" i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Prata</a:t>
            </a:r>
          </a:p>
          <a:p>
            <a:pPr algn="ctr" eaLnBrk="1" hangingPunct="1"/>
            <a:r>
              <a:rPr lang="en-US" b="1" i="1" dirty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Norwegian Institute for Air Research (NILU</a:t>
            </a:r>
            <a:r>
              <a:rPr lang="en-US" b="1" i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), Norway</a:t>
            </a:r>
            <a:endParaRPr lang="en-US" b="1" i="1" dirty="0"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</p:txBody>
      </p:sp>
      <p:pic>
        <p:nvPicPr>
          <p:cNvPr id="15" name="Picture 14" descr="FredPic2.jpg"/>
          <p:cNvPicPr>
            <a:picLocks noChangeAspect="1"/>
          </p:cNvPicPr>
          <p:nvPr/>
        </p:nvPicPr>
        <p:blipFill>
          <a:blip r:embed="rId3">
            <a:alphaModFix amt="9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6" y="1556792"/>
            <a:ext cx="2530624" cy="250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2C0E91C9-5007-FD4D-B320-866A2B8C2D7F}" type="slidenum">
              <a:rPr lang="en-US" sz="1800">
                <a:latin typeface="Calibri" charset="0"/>
              </a:rPr>
              <a:pPr eaLnBrk="1" hangingPunct="1"/>
              <a:t>10</a:t>
            </a:fld>
            <a:endParaRPr lang="en-US" sz="1800">
              <a:latin typeface="Calibri" charset="0"/>
            </a:endParaRPr>
          </a:p>
        </p:txBody>
      </p:sp>
      <p:pic>
        <p:nvPicPr>
          <p:cNvPr id="53251" name="Picture 3" descr="Screen shot 2010-09-13 at 17.35.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70866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Box 4"/>
          <p:cNvSpPr txBox="1">
            <a:spLocks noChangeArrowheads="1"/>
          </p:cNvSpPr>
          <p:nvPr/>
        </p:nvSpPr>
        <p:spPr bwMode="auto">
          <a:xfrm>
            <a:off x="899592" y="228600"/>
            <a:ext cx="815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3200" dirty="0"/>
              <a:t>What do we know about ash particles?</a:t>
            </a:r>
          </a:p>
        </p:txBody>
      </p:sp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228600" y="3276600"/>
            <a:ext cx="84582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High silicate content</a:t>
            </a:r>
          </a:p>
          <a:p>
            <a:pPr eaLnBrk="1" hangingPunct="1"/>
            <a:r>
              <a:rPr lang="en-US"/>
              <a:t>Particle size (radius) ranges from 0.01–500 µm (typically)</a:t>
            </a:r>
          </a:p>
          <a:p>
            <a:pPr eaLnBrk="1" hangingPunct="1"/>
            <a:r>
              <a:rPr lang="en-US"/>
              <a:t>Irregular shape</a:t>
            </a:r>
          </a:p>
          <a:p>
            <a:pPr eaLnBrk="1" hangingPunct="1"/>
            <a:r>
              <a:rPr lang="en-US"/>
              <a:t>Melting point ~1100 ºC</a:t>
            </a:r>
          </a:p>
          <a:p>
            <a:pPr eaLnBrk="1" hangingPunct="1"/>
            <a:r>
              <a:rPr lang="en-US"/>
              <a:t> (800–1200 ºC). </a:t>
            </a:r>
          </a:p>
        </p:txBody>
      </p:sp>
      <p:pic>
        <p:nvPicPr>
          <p:cNvPr id="53254" name="Picture 6" descr="Screen shot 2010-09-13 at 17.37.4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419600"/>
            <a:ext cx="56388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477000" y="4876800"/>
            <a:ext cx="990600" cy="1219200"/>
          </a:xfrm>
          <a:prstGeom prst="rect">
            <a:avLst/>
          </a:prstGeom>
          <a:solidFill>
            <a:srgbClr val="FF6600">
              <a:alpha val="4784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56" name="Date Placeholder 8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437E-4173-624C-B03A-1A17E76A702F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5" descr="Screen Shot 2011-10-25 at 22.25.2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64" y="131989"/>
            <a:ext cx="8142808" cy="6249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09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7772400" cy="11430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  <a:ea typeface="ＭＳ Ｐゴシック" charset="0"/>
                <a:cs typeface="ＭＳ Ｐゴシック" charset="0"/>
              </a:rPr>
              <a:t>Volcanic ash – Detection and discrimination</a:t>
            </a:r>
          </a:p>
        </p:txBody>
      </p:sp>
      <p:sp>
        <p:nvSpPr>
          <p:cNvPr id="4301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latin typeface="Calibri" charset="0"/>
            </a:endParaRPr>
          </a:p>
        </p:txBody>
      </p:sp>
      <p:sp>
        <p:nvSpPr>
          <p:cNvPr id="4301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1B1C052-8E5C-FC47-860C-269E846C2160}" type="slidenum">
              <a:rPr lang="en-US" sz="1200">
                <a:latin typeface="Calibri" charset="0"/>
              </a:rPr>
              <a:pPr eaLnBrk="1" hangingPunct="1"/>
              <a:t>12</a:t>
            </a:fld>
            <a:endParaRPr lang="en-US" sz="1200">
              <a:latin typeface="Calibri" charset="0"/>
            </a:endParaRPr>
          </a:p>
        </p:txBody>
      </p:sp>
      <p:pic>
        <p:nvPicPr>
          <p:cNvPr id="43013" name="Picture 7" descr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48006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8" descr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743200"/>
            <a:ext cx="3355975" cy="343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5638800" y="1981200"/>
            <a:ext cx="2743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i="1">
                <a:latin typeface="Calibri" charset="0"/>
              </a:rPr>
              <a:t>T</a:t>
            </a:r>
            <a:r>
              <a:rPr lang="en-US" sz="3600" b="1" i="1" baseline="-25000">
                <a:latin typeface="Calibri" charset="0"/>
              </a:rPr>
              <a:t>4</a:t>
            </a:r>
            <a:r>
              <a:rPr lang="en-US" sz="3600" b="1" i="1">
                <a:latin typeface="Calibri" charset="0"/>
              </a:rPr>
              <a:t> – T</a:t>
            </a:r>
            <a:r>
              <a:rPr lang="en-US" sz="3600" b="1" i="1" baseline="-25000">
                <a:latin typeface="Calibri" charset="0"/>
              </a:rPr>
              <a:t>5</a:t>
            </a:r>
            <a:r>
              <a:rPr lang="en-US" sz="3600" b="1" i="1">
                <a:latin typeface="Calibri" charset="0"/>
              </a:rPr>
              <a:t> &lt; 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1524000"/>
            <a:ext cx="6172200" cy="5238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effectLst>
                  <a:outerShdw blurRad="38100" dist="38100" dir="2700000" algn="tl">
                    <a:srgbClr val="DDDDDD"/>
                  </a:outerShdw>
                </a:effectLst>
                <a:latin typeface="Arial (Body)" charset="0"/>
                <a:cs typeface="Arial (Body)" charset="0"/>
              </a:rPr>
              <a:t>Prata, A. J., 1989, Infrared radiative transfer calculations for volcanic ash, </a:t>
            </a:r>
          </a:p>
          <a:p>
            <a:pPr eaLnBrk="1" hangingPunct="1"/>
            <a:r>
              <a:rPr lang="en-US" sz="1400">
                <a:effectLst>
                  <a:outerShdw blurRad="38100" dist="38100" dir="2700000" algn="tl">
                    <a:srgbClr val="DDDDDD"/>
                  </a:outerShdw>
                </a:effectLst>
                <a:latin typeface="Arial (Body)" charset="0"/>
                <a:cs typeface="Arial (Body)" charset="0"/>
              </a:rPr>
              <a:t>Geophys. Res. Lett., 16(11), 1293-1296</a:t>
            </a:r>
          </a:p>
        </p:txBody>
      </p:sp>
      <p:pic>
        <p:nvPicPr>
          <p:cNvPr id="43018" name="Picture 11" descr="Picture 1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62200"/>
            <a:ext cx="4591050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10200" cy="1143000"/>
          </a:xfrm>
        </p:spPr>
        <p:txBody>
          <a:bodyPr/>
          <a:lstStyle/>
          <a:p>
            <a:r>
              <a:rPr lang="en-US" dirty="0">
                <a:latin typeface="Calibri" charset="0"/>
                <a:cs typeface="Geneva" charset="0"/>
              </a:rPr>
              <a:t>Parametric equations</a:t>
            </a:r>
          </a:p>
        </p:txBody>
      </p:sp>
      <p:sp>
        <p:nvSpPr>
          <p:cNvPr id="4198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198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7A922F1A-5FC5-FB44-B583-02B5AFA06BEA}" type="slidenum">
              <a:rPr lang="en-US" sz="1800">
                <a:latin typeface="Calibri" charset="0"/>
              </a:rPr>
              <a:pPr eaLnBrk="1" hangingPunct="1"/>
              <a:t>13</a:t>
            </a:fld>
            <a:endParaRPr lang="en-US" sz="1800">
              <a:latin typeface="Calibri" charset="0"/>
            </a:endParaRPr>
          </a:p>
        </p:txBody>
      </p:sp>
      <p:pic>
        <p:nvPicPr>
          <p:cNvPr id="41990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16150"/>
            <a:ext cx="44196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3206750"/>
            <a:ext cx="44196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TextBox 8"/>
          <p:cNvSpPr txBox="1">
            <a:spLocks noChangeArrowheads="1"/>
          </p:cNvSpPr>
          <p:nvPr/>
        </p:nvSpPr>
        <p:spPr bwMode="auto">
          <a:xfrm>
            <a:off x="1219200" y="4584700"/>
            <a:ext cx="6134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Solve these for: </a:t>
            </a:r>
          </a:p>
        </p:txBody>
      </p:sp>
      <p:pic>
        <p:nvPicPr>
          <p:cNvPr id="41993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314950"/>
            <a:ext cx="27686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057900" y="1879600"/>
            <a:ext cx="2844800" cy="1327150"/>
          </a:xfrm>
          <a:prstGeom prst="rect">
            <a:avLst/>
          </a:prstGeom>
          <a:ln w="381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5867400" y="4954588"/>
            <a:ext cx="3035300" cy="1587"/>
          </a:xfrm>
          <a:prstGeom prst="line">
            <a:avLst/>
          </a:prstGeom>
          <a:ln w="539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996" name="TextBox 13"/>
          <p:cNvSpPr txBox="1">
            <a:spLocks noChangeArrowheads="1"/>
          </p:cNvSpPr>
          <p:nvPr/>
        </p:nvSpPr>
        <p:spPr bwMode="auto">
          <a:xfrm>
            <a:off x="6223000" y="2031206"/>
            <a:ext cx="2463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dirty="0" err="1"/>
              <a:t>Idealised</a:t>
            </a:r>
            <a:r>
              <a:rPr lang="en-US" dirty="0"/>
              <a:t> ash cloud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5400000" flipH="1" flipV="1">
            <a:off x="6527800" y="4406900"/>
            <a:ext cx="10937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6604001" y="1408112"/>
            <a:ext cx="939800" cy="3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7435850" y="1403350"/>
            <a:ext cx="939800" cy="12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000" name="Picture 2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704850"/>
            <a:ext cx="4318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1" name="Picture 2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717550"/>
            <a:ext cx="4318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2" name="Picture 23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550" y="2787650"/>
            <a:ext cx="4191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3" name="Picture 24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0" y="3740150"/>
            <a:ext cx="4191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4" name="Picture 2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2794000"/>
            <a:ext cx="927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Arrow Connector 27"/>
          <p:cNvCxnSpPr/>
          <p:nvPr/>
        </p:nvCxnSpPr>
        <p:spPr>
          <a:xfrm rot="16200000" flipH="1">
            <a:off x="5197475" y="2536825"/>
            <a:ext cx="1327150" cy="1270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006" name="TextBox 28"/>
          <p:cNvSpPr txBox="1">
            <a:spLocks noChangeArrowheads="1"/>
          </p:cNvSpPr>
          <p:nvPr/>
        </p:nvSpPr>
        <p:spPr bwMode="auto">
          <a:xfrm>
            <a:off x="5549900" y="2374900"/>
            <a:ext cx="508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98040AD4-3D05-3A4E-87E9-33585978C128}" type="slidenum">
              <a:rPr lang="en-US" sz="1800">
                <a:latin typeface="Calibri" charset="0"/>
              </a:rPr>
              <a:pPr eaLnBrk="1" hangingPunct="1"/>
              <a:t>14</a:t>
            </a:fld>
            <a:endParaRPr lang="en-US" sz="1800">
              <a:latin typeface="Calibri" charset="0"/>
            </a:endParaRPr>
          </a:p>
        </p:txBody>
      </p:sp>
      <p:sp>
        <p:nvSpPr>
          <p:cNvPr id="43013" name="TextBox 6"/>
          <p:cNvSpPr txBox="1">
            <a:spLocks noChangeArrowheads="1"/>
          </p:cNvSpPr>
          <p:nvPr/>
        </p:nvSpPr>
        <p:spPr bwMode="auto">
          <a:xfrm>
            <a:off x="895350" y="317500"/>
            <a:ext cx="4025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Denoting:</a:t>
            </a:r>
          </a:p>
        </p:txBody>
      </p:sp>
      <p:pic>
        <p:nvPicPr>
          <p:cNvPr id="43014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123950"/>
            <a:ext cx="29083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854200"/>
            <a:ext cx="34163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641600"/>
            <a:ext cx="31623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3987800"/>
            <a:ext cx="37846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1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4749800"/>
            <a:ext cx="4165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9" name="TextBox 13"/>
          <p:cNvSpPr txBox="1">
            <a:spLocks noChangeArrowheads="1"/>
          </p:cNvSpPr>
          <p:nvPr/>
        </p:nvSpPr>
        <p:spPr bwMode="auto">
          <a:xfrm>
            <a:off x="4838700" y="2273300"/>
            <a:ext cx="59531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13200"/>
              <a:t>}</a:t>
            </a:r>
          </a:p>
        </p:txBody>
      </p:sp>
      <p:pic>
        <p:nvPicPr>
          <p:cNvPr id="43020" name="Picture 1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95650"/>
            <a:ext cx="21844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1" name="TextBox 16"/>
          <p:cNvSpPr txBox="1">
            <a:spLocks noChangeArrowheads="1"/>
          </p:cNvSpPr>
          <p:nvPr/>
        </p:nvSpPr>
        <p:spPr bwMode="auto">
          <a:xfrm>
            <a:off x="5791200" y="4152900"/>
            <a:ext cx="2895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“like” cloud optical depth</a:t>
            </a:r>
          </a:p>
        </p:txBody>
      </p:sp>
      <p:sp>
        <p:nvSpPr>
          <p:cNvPr id="43022" name="TextBox 17"/>
          <p:cNvSpPr txBox="1">
            <a:spLocks noChangeArrowheads="1"/>
          </p:cNvSpPr>
          <p:nvPr/>
        </p:nvSpPr>
        <p:spPr bwMode="auto">
          <a:xfrm>
            <a:off x="2497138" y="5847655"/>
            <a:ext cx="54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dirty="0"/>
              <a:t>Particle microphysics - radius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Solution</a:t>
            </a:r>
          </a:p>
        </p:txBody>
      </p:sp>
      <p:sp>
        <p:nvSpPr>
          <p:cNvPr id="44035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4037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74019C70-7957-6B4F-A1F8-73C2DA99CE79}" type="slidenum">
              <a:rPr lang="en-US" sz="1800">
                <a:latin typeface="Calibri" charset="0"/>
              </a:rPr>
              <a:pPr eaLnBrk="1" hangingPunct="1"/>
              <a:t>15</a:t>
            </a:fld>
            <a:endParaRPr lang="en-US" sz="1800">
              <a:latin typeface="Calibri" charset="0"/>
            </a:endParaRPr>
          </a:p>
        </p:txBody>
      </p:sp>
      <p:pic>
        <p:nvPicPr>
          <p:cNvPr id="44038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1530350"/>
            <a:ext cx="45085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3962400"/>
            <a:ext cx="47498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2870200"/>
            <a:ext cx="59944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TextBox 11"/>
          <p:cNvSpPr txBox="1">
            <a:spLocks noChangeArrowheads="1"/>
          </p:cNvSpPr>
          <p:nvPr/>
        </p:nvSpPr>
        <p:spPr bwMode="auto">
          <a:xfrm>
            <a:off x="1295400" y="4876800"/>
            <a:ext cx="582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Note that: </a:t>
            </a:r>
          </a:p>
        </p:txBody>
      </p:sp>
      <p:pic>
        <p:nvPicPr>
          <p:cNvPr id="44042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933950"/>
            <a:ext cx="1143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Times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926EB53D-CDF7-604B-A16B-14AEAF46323C}" type="slidenum">
              <a:rPr lang="en-US" sz="1800">
                <a:latin typeface="Times" charset="0"/>
              </a:rPr>
              <a:pPr eaLnBrk="1" hangingPunct="1"/>
              <a:t>16</a:t>
            </a:fld>
            <a:endParaRPr lang="en-US" sz="1800">
              <a:latin typeface="Times" charset="0"/>
            </a:endParaRPr>
          </a:p>
        </p:txBody>
      </p:sp>
      <p:pic>
        <p:nvPicPr>
          <p:cNvPr id="4506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7315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Text Box 3"/>
          <p:cNvSpPr txBox="1">
            <a:spLocks noChangeArrowheads="1"/>
          </p:cNvSpPr>
          <p:nvPr/>
        </p:nvSpPr>
        <p:spPr bwMode="auto">
          <a:xfrm>
            <a:off x="533400" y="5181600"/>
            <a:ext cx="701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>
                <a:solidFill>
                  <a:schemeClr val="accent2"/>
                </a:solidFill>
                <a:latin typeface="Symbol" charset="0"/>
              </a:rPr>
              <a:t>b</a:t>
            </a:r>
            <a:r>
              <a:rPr lang="en-AU"/>
              <a:t>=ratio of extinction coefficients at 11 µm and 12 µm</a:t>
            </a:r>
          </a:p>
        </p:txBody>
      </p:sp>
      <p:sp>
        <p:nvSpPr>
          <p:cNvPr id="45063" name="Text Box 4"/>
          <p:cNvSpPr txBox="1">
            <a:spLocks noChangeArrowheads="1"/>
          </p:cNvSpPr>
          <p:nvPr/>
        </p:nvSpPr>
        <p:spPr bwMode="auto">
          <a:xfrm>
            <a:off x="3505200" y="7620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>
                <a:solidFill>
                  <a:schemeClr val="accent2"/>
                </a:solidFill>
              </a:rPr>
              <a:t>Ice/water cloud</a:t>
            </a:r>
          </a:p>
        </p:txBody>
      </p:sp>
      <p:sp>
        <p:nvSpPr>
          <p:cNvPr id="45064" name="Text Box 5"/>
          <p:cNvSpPr txBox="1">
            <a:spLocks noChangeArrowheads="1"/>
          </p:cNvSpPr>
          <p:nvPr/>
        </p:nvSpPr>
        <p:spPr bwMode="auto">
          <a:xfrm>
            <a:off x="609600" y="7620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>
                <a:solidFill>
                  <a:srgbClr val="FF0000"/>
                </a:solidFill>
              </a:rPr>
              <a:t>Ash cloud</a:t>
            </a:r>
            <a:endParaRPr lang="en-AU"/>
          </a:p>
        </p:txBody>
      </p:sp>
      <p:sp>
        <p:nvSpPr>
          <p:cNvPr id="45065" name="Text Box 6"/>
          <p:cNvSpPr txBox="1">
            <a:spLocks noChangeArrowheads="1"/>
          </p:cNvSpPr>
          <p:nvPr/>
        </p:nvSpPr>
        <p:spPr bwMode="auto">
          <a:xfrm>
            <a:off x="6019800" y="7620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/>
              <a:t>Opaque cloud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BTD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911225"/>
            <a:ext cx="503555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endParaRPr lang="en-US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AFA30CF-29EC-6F4B-9C0C-D6AEF5C247E2}" type="slidenum">
              <a:rPr lang="en-US">
                <a:solidFill>
                  <a:srgbClr val="898989"/>
                </a:solidFill>
              </a:rPr>
              <a:pPr/>
              <a:t>17</a:t>
            </a:fld>
            <a:endParaRPr 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Solving for radius and optical depth</a:t>
            </a:r>
          </a:p>
        </p:txBody>
      </p:sp>
      <p:sp>
        <p:nvSpPr>
          <p:cNvPr id="46083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6085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2E2A3F15-66EC-AE4D-BF90-6812DBDC9731}" type="slidenum">
              <a:rPr lang="en-US" sz="1800">
                <a:latin typeface="Calibri" charset="0"/>
              </a:rPr>
              <a:pPr eaLnBrk="1" hangingPunct="1"/>
              <a:t>18</a:t>
            </a:fld>
            <a:endParaRPr lang="en-US" sz="1800">
              <a:latin typeface="Calibri" charset="0"/>
            </a:endParaRPr>
          </a:p>
        </p:txBody>
      </p:sp>
      <p:sp>
        <p:nvSpPr>
          <p:cNvPr id="46086" name="TextBox 6"/>
          <p:cNvSpPr txBox="1">
            <a:spLocks noChangeArrowheads="1"/>
          </p:cNvSpPr>
          <p:nvPr/>
        </p:nvSpPr>
        <p:spPr bwMode="auto">
          <a:xfrm>
            <a:off x="711200" y="1812925"/>
            <a:ext cx="77470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2800"/>
              <a:t>Given      and     it is possible to construct</a:t>
            </a:r>
          </a:p>
          <a:p>
            <a:pPr eaLnBrk="1" hangingPunct="1"/>
            <a:endParaRPr lang="en-US" sz="2800"/>
          </a:p>
          <a:p>
            <a:pPr eaLnBrk="1" hangingPunct="1"/>
            <a:r>
              <a:rPr lang="en-US" sz="2800"/>
              <a:t> “theoretical curves” that suggest the </a:t>
            </a:r>
          </a:p>
          <a:p>
            <a:pPr eaLnBrk="1" hangingPunct="1"/>
            <a:endParaRPr lang="en-US" sz="2800"/>
          </a:p>
          <a:p>
            <a:pPr eaLnBrk="1" hangingPunct="1"/>
            <a:r>
              <a:rPr lang="en-US" sz="2800"/>
              <a:t>behaviour of “real” measurements on a plot </a:t>
            </a:r>
          </a:p>
          <a:p>
            <a:pPr eaLnBrk="1" hangingPunct="1"/>
            <a:endParaRPr lang="en-US" sz="2800"/>
          </a:p>
          <a:p>
            <a:pPr eaLnBrk="1" hangingPunct="1"/>
            <a:r>
              <a:rPr lang="en-US" sz="2800"/>
              <a:t>of       vs </a:t>
            </a:r>
          </a:p>
        </p:txBody>
      </p:sp>
      <p:pic>
        <p:nvPicPr>
          <p:cNvPr id="46087" name="Picture 7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1892300"/>
            <a:ext cx="4318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917700"/>
            <a:ext cx="3175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9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419600"/>
            <a:ext cx="4318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1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4419600"/>
            <a:ext cx="6985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Theory and Measurement</a:t>
            </a:r>
          </a:p>
        </p:txBody>
      </p:sp>
      <p:sp>
        <p:nvSpPr>
          <p:cNvPr id="4710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710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CACC0144-755E-7F4F-8669-A81FF16E9F1D}" type="slidenum">
              <a:rPr lang="en-US" sz="1800">
                <a:latin typeface="Calibri" charset="0"/>
              </a:rPr>
              <a:pPr eaLnBrk="1" hangingPunct="1"/>
              <a:t>19</a:t>
            </a:fld>
            <a:endParaRPr lang="en-US" sz="1800">
              <a:latin typeface="Calibri" charset="0"/>
            </a:endParaRPr>
          </a:p>
        </p:txBody>
      </p:sp>
      <p:pic>
        <p:nvPicPr>
          <p:cNvPr id="47110" name="Picture 6" descr="exampl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-50800"/>
            <a:ext cx="6477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latin typeface="Calibri" charset="0"/>
            </a:endParaRPr>
          </a:p>
        </p:txBody>
      </p:sp>
      <p:sp>
        <p:nvSpPr>
          <p:cNvPr id="2970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8344CCC-7866-7E45-A2DF-942F8D4F7F4E}" type="slidenum">
              <a:rPr lang="en-US" sz="1200">
                <a:latin typeface="Calibri" charset="0"/>
              </a:rPr>
              <a:pPr eaLnBrk="1" hangingPunct="1"/>
              <a:t>2</a:t>
            </a:fld>
            <a:endParaRPr lang="en-US" sz="1200">
              <a:latin typeface="Calibri" charset="0"/>
            </a:endParaRPr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1619672" y="0"/>
            <a:ext cx="655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i="1" dirty="0" smtClean="0">
                <a:solidFill>
                  <a:srgbClr val="3366FF"/>
                </a:solidFill>
                <a:latin typeface="Calibri" charset="0"/>
              </a:rPr>
              <a:t>Why Study volcanic ash?</a:t>
            </a:r>
            <a:endParaRPr lang="en-US" sz="3600" i="1" dirty="0">
              <a:solidFill>
                <a:srgbClr val="3366FF"/>
              </a:solidFill>
              <a:latin typeface="Calibri" charset="0"/>
            </a:endParaRPr>
          </a:p>
        </p:txBody>
      </p:sp>
      <p:pic>
        <p:nvPicPr>
          <p:cNvPr id="4" name="Picture 3" descr="bp10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4" y="729219"/>
            <a:ext cx="9144000" cy="565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Exprata_290_220_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88913"/>
            <a:ext cx="648017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endParaRPr lang="en-US">
              <a:solidFill>
                <a:srgbClr val="89898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A933A49-1CD2-E547-B5C5-ADB8F1AE6695}" type="slidenum">
              <a:rPr lang="en-US">
                <a:solidFill>
                  <a:srgbClr val="898989"/>
                </a:solidFill>
              </a:rPr>
              <a:pPr/>
              <a:t>20</a:t>
            </a:fld>
            <a:endParaRPr 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Going quantitative</a:t>
            </a:r>
          </a:p>
        </p:txBody>
      </p:sp>
      <p:sp>
        <p:nvSpPr>
          <p:cNvPr id="48131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813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3A6CAAE7-6CD1-0D42-9739-59EC123ACB8C}" type="slidenum">
              <a:rPr lang="en-US" sz="1800">
                <a:latin typeface="Calibri" charset="0"/>
              </a:rPr>
              <a:pPr eaLnBrk="1" hangingPunct="1"/>
              <a:t>21</a:t>
            </a:fld>
            <a:endParaRPr lang="en-US" sz="1800">
              <a:latin typeface="Calibri" charset="0"/>
            </a:endParaRPr>
          </a:p>
        </p:txBody>
      </p:sp>
      <p:pic>
        <p:nvPicPr>
          <p:cNvPr id="48134" name="Picture 6" descr="BTD_2010050806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625600"/>
            <a:ext cx="3975100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7" descr="LAM2010050806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384300"/>
            <a:ext cx="42291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4038600" y="3429000"/>
            <a:ext cx="1066800" cy="1588"/>
          </a:xfrm>
          <a:prstGeom prst="straightConnector1">
            <a:avLst/>
          </a:prstGeom>
          <a:ln w="1333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Calculating the mass loading (gm</a:t>
            </a:r>
            <a:r>
              <a:rPr lang="en-US" baseline="30000">
                <a:latin typeface="Calibri" charset="0"/>
                <a:cs typeface="Geneva" charset="0"/>
              </a:rPr>
              <a:t>-2</a:t>
            </a:r>
            <a:r>
              <a:rPr lang="en-US">
                <a:latin typeface="Calibri" charset="0"/>
                <a:cs typeface="Geneva" charset="0"/>
              </a:rPr>
              <a:t>)</a:t>
            </a:r>
          </a:p>
        </p:txBody>
      </p:sp>
      <p:pic>
        <p:nvPicPr>
          <p:cNvPr id="49155" name="Content Placeholder 6" descr="latex-image-1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30350" b="-30350"/>
          <a:stretch>
            <a:fillRect/>
          </a:stretch>
        </p:blipFill>
        <p:spPr>
          <a:xfrm>
            <a:off x="2108200" y="1417638"/>
            <a:ext cx="4114800" cy="2514600"/>
          </a:xfrm>
        </p:spPr>
      </p:pic>
      <p:sp>
        <p:nvSpPr>
          <p:cNvPr id="49156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4915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F7BD292A-18CB-6549-A141-32CA31C694F6}" type="slidenum">
              <a:rPr lang="en-US" sz="1800">
                <a:latin typeface="Calibri" charset="0"/>
              </a:rPr>
              <a:pPr eaLnBrk="1" hangingPunct="1"/>
              <a:t>22</a:t>
            </a:fld>
            <a:endParaRPr lang="en-US" sz="1800">
              <a:latin typeface="Calibri" charset="0"/>
            </a:endParaRPr>
          </a:p>
        </p:txBody>
      </p:sp>
      <p:pic>
        <p:nvPicPr>
          <p:cNvPr id="49159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42799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4768850"/>
            <a:ext cx="8509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5353050"/>
            <a:ext cx="228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2" name="Picture 10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5759450"/>
            <a:ext cx="2032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3" name="TextBox 11"/>
          <p:cNvSpPr txBox="1">
            <a:spLocks noChangeArrowheads="1"/>
          </p:cNvSpPr>
          <p:nvPr/>
        </p:nvSpPr>
        <p:spPr bwMode="auto">
          <a:xfrm>
            <a:off x="2476500" y="4267200"/>
            <a:ext cx="62103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2800"/>
              <a:t>Density					Units: kg m</a:t>
            </a:r>
            <a:r>
              <a:rPr lang="en-US" sz="2800" baseline="30000"/>
              <a:t>-3</a:t>
            </a:r>
          </a:p>
          <a:p>
            <a:pPr eaLnBrk="1" hangingPunct="1"/>
            <a:r>
              <a:rPr lang="en-US" sz="2800"/>
              <a:t>Extinction efficiency		     none</a:t>
            </a:r>
          </a:p>
          <a:p>
            <a:pPr eaLnBrk="1" hangingPunct="1"/>
            <a:r>
              <a:rPr lang="en-US" sz="2800"/>
              <a:t>Optical depth				     none</a:t>
            </a:r>
          </a:p>
          <a:p>
            <a:pPr eaLnBrk="1" hangingPunct="1"/>
            <a:r>
              <a:rPr lang="en-US" sz="2800"/>
              <a:t>Effective radius			     µm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531812" y="127000"/>
            <a:ext cx="8648700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3600" b="1" dirty="0"/>
              <a:t>Some problems with ash detection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	Water vapour makes T</a:t>
            </a:r>
            <a:r>
              <a:rPr lang="en-US" baseline="-25000" dirty="0"/>
              <a:t>11</a:t>
            </a:r>
            <a:r>
              <a:rPr lang="en-US" dirty="0"/>
              <a:t>-T</a:t>
            </a:r>
            <a:r>
              <a:rPr lang="en-US" baseline="-25000" dirty="0"/>
              <a:t>12</a:t>
            </a:r>
            <a:r>
              <a:rPr lang="en-US" dirty="0"/>
              <a:t> &gt; 0</a:t>
            </a:r>
          </a:p>
          <a:p>
            <a:pPr eaLnBrk="1" hangingPunct="1"/>
            <a:r>
              <a:rPr lang="en-US" dirty="0"/>
              <a:t>		</a:t>
            </a:r>
            <a:r>
              <a:rPr lang="en-US" i="1" dirty="0">
                <a:solidFill>
                  <a:srgbClr val="008000"/>
                </a:solidFill>
              </a:rPr>
              <a:t>Correction applied based on Yu et al. (2003)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	Clear land at night gives T</a:t>
            </a:r>
            <a:r>
              <a:rPr lang="en-US" baseline="-25000" dirty="0"/>
              <a:t>11</a:t>
            </a:r>
            <a:r>
              <a:rPr lang="en-US" dirty="0"/>
              <a:t>-T</a:t>
            </a:r>
            <a:r>
              <a:rPr lang="en-US" baseline="-25000" dirty="0"/>
              <a:t>12</a:t>
            </a:r>
            <a:r>
              <a:rPr lang="en-US" dirty="0"/>
              <a:t> &lt; 0</a:t>
            </a:r>
          </a:p>
          <a:p>
            <a:pPr eaLnBrk="1" hangingPunct="1"/>
            <a:r>
              <a:rPr lang="en-US" dirty="0"/>
              <a:t>		</a:t>
            </a:r>
            <a:r>
              <a:rPr lang="en-US" i="1" dirty="0">
                <a:solidFill>
                  <a:srgbClr val="FF0000"/>
                </a:solidFill>
              </a:rPr>
              <a:t>No good correction algorithm available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	Mixed pixels</a:t>
            </a:r>
          </a:p>
          <a:p>
            <a:pPr eaLnBrk="1" hangingPunct="1"/>
            <a:r>
              <a:rPr lang="en-US" dirty="0"/>
              <a:t>		</a:t>
            </a:r>
            <a:r>
              <a:rPr lang="en-US" i="1" dirty="0">
                <a:solidFill>
                  <a:srgbClr val="0000FF"/>
                </a:solidFill>
              </a:rPr>
              <a:t>Difficult to correct for without sub-pixel data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Improvement possible for some pixels by using spatial information</a:t>
            </a:r>
          </a:p>
          <a:p>
            <a:pPr eaLnBrk="1" hangingPunct="1"/>
            <a:r>
              <a:rPr lang="en-US" dirty="0"/>
              <a:t>	</a:t>
            </a:r>
          </a:p>
        </p:txBody>
      </p:sp>
      <p:sp>
        <p:nvSpPr>
          <p:cNvPr id="5222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4A8F7D6C-501E-5B46-BE94-6734A6BD1EBF}" type="slidenum">
              <a:rPr lang="en-US" sz="1800">
                <a:latin typeface="Calibri" charset="0"/>
              </a:rPr>
              <a:pPr eaLnBrk="1" hangingPunct="1"/>
              <a:t>23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584700" cy="927100"/>
          </a:xfrm>
        </p:spPr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Microphysics</a:t>
            </a:r>
          </a:p>
        </p:txBody>
      </p:sp>
      <p:pic>
        <p:nvPicPr>
          <p:cNvPr id="54275" name="Picture 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4945063"/>
            <a:ext cx="44069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Box 4"/>
          <p:cNvSpPr txBox="1">
            <a:spLocks noChangeArrowheads="1"/>
          </p:cNvSpPr>
          <p:nvPr/>
        </p:nvSpPr>
        <p:spPr bwMode="auto">
          <a:xfrm>
            <a:off x="457200" y="4575175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Efficiency factors for polydispersions:</a:t>
            </a:r>
          </a:p>
        </p:txBody>
      </p:sp>
      <p:pic>
        <p:nvPicPr>
          <p:cNvPr id="54277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3295650"/>
            <a:ext cx="4343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57550"/>
            <a:ext cx="2921000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9" name="TextBox 7"/>
          <p:cNvSpPr txBox="1">
            <a:spLocks noChangeArrowheads="1"/>
          </p:cNvSpPr>
          <p:nvPr/>
        </p:nvSpPr>
        <p:spPr bwMode="auto">
          <a:xfrm>
            <a:off x="457200" y="2247900"/>
            <a:ext cx="868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Modified-gamma 			     and 		log-normal size distributions</a:t>
            </a:r>
          </a:p>
        </p:txBody>
      </p:sp>
      <p:sp>
        <p:nvSpPr>
          <p:cNvPr id="54280" name="TextBox 8"/>
          <p:cNvSpPr txBox="1">
            <a:spLocks noChangeArrowheads="1"/>
          </p:cNvSpPr>
          <p:nvPr/>
        </p:nvSpPr>
        <p:spPr bwMode="auto">
          <a:xfrm>
            <a:off x="457200" y="927100"/>
            <a:ext cx="8318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Refractive index as a function of wavelength.  </a:t>
            </a:r>
          </a:p>
          <a:p>
            <a:pPr eaLnBrk="1" hangingPunct="1"/>
            <a:r>
              <a:rPr lang="en-US"/>
              <a:t>Spherical particles.  </a:t>
            </a:r>
          </a:p>
          <a:p>
            <a:pPr eaLnBrk="1" hangingPunct="1"/>
            <a:r>
              <a:rPr lang="en-US"/>
              <a:t>Mie scattering equation solver</a:t>
            </a:r>
          </a:p>
        </p:txBody>
      </p:sp>
      <p:sp>
        <p:nvSpPr>
          <p:cNvPr id="54281" name="Date Placeholder 9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54282" name="Slide Number Placeholder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BD6D1538-EC5F-234E-ACEE-3E6DD332198C}" type="slidenum">
              <a:rPr lang="en-US" sz="1800">
                <a:latin typeface="Calibri" charset="0"/>
              </a:rPr>
              <a:pPr eaLnBrk="1" hangingPunct="1"/>
              <a:t>24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Times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3FCD0069-D4EF-FB43-8436-723B2E4B1FEA}" type="slidenum">
              <a:rPr lang="en-US" sz="1800">
                <a:latin typeface="Times" charset="0"/>
              </a:rPr>
              <a:pPr eaLnBrk="1" hangingPunct="1"/>
              <a:t>25</a:t>
            </a:fld>
            <a:endParaRPr lang="en-US" sz="1800">
              <a:latin typeface="Times" charset="0"/>
            </a:endParaRPr>
          </a:p>
        </p:txBody>
      </p:sp>
      <p:sp>
        <p:nvSpPr>
          <p:cNvPr id="60421" name="TextBox 4"/>
          <p:cNvSpPr txBox="1">
            <a:spLocks noChangeArrowheads="1"/>
          </p:cNvSpPr>
          <p:nvPr/>
        </p:nvSpPr>
        <p:spPr bwMode="auto">
          <a:xfrm>
            <a:off x="1219200" y="457200"/>
            <a:ext cx="6934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Standard Mie code used to solve for the scattering efficiencies.  Need complex refractive indices.</a:t>
            </a:r>
          </a:p>
        </p:txBody>
      </p:sp>
      <p:pic>
        <p:nvPicPr>
          <p:cNvPr id="60422" name="Picture 5" descr="Quartz_ref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529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5459413" y="3619500"/>
            <a:ext cx="3684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rgbClr val="0D0D0D"/>
                </a:solidFill>
              </a:rPr>
              <a:t>Picture courtesy:  Magnús Tumi Guðmundsson </a:t>
            </a:r>
            <a:endParaRPr lang="en-US" sz="1200">
              <a:solidFill>
                <a:srgbClr val="0D0D0D"/>
              </a:solidFill>
            </a:endParaRPr>
          </a:p>
        </p:txBody>
      </p:sp>
      <p:pic>
        <p:nvPicPr>
          <p:cNvPr id="15363" name="Picture 5" descr="1272345591800_35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0"/>
            <a:ext cx="10304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" y="228600"/>
            <a:ext cx="4283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charset="0"/>
              </a:rPr>
              <a:t>Eyjafjallajökull</a:t>
            </a:r>
            <a:endParaRPr lang="en-US" sz="4800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EC810-B563-D540-B43D-AED26C151B7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Ice2010_4232.JPG"/>
          <p:cNvPicPr>
            <a:picLocks noChangeAspect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B6CF9EE1-EF4C-0C44-950E-1132B8D28A79}" type="slidenum">
              <a:rPr lang="nn-NO" sz="1800">
                <a:latin typeface="Calibri" charset="0"/>
              </a:rPr>
              <a:pPr eaLnBrk="1" hangingPunct="1"/>
              <a:t>27</a:t>
            </a:fld>
            <a:endParaRPr lang="nn-NO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SEVIRI </a:t>
            </a:r>
            <a:br>
              <a:rPr lang="en-US">
                <a:latin typeface="Calibri" charset="0"/>
                <a:cs typeface="Geneva" charset="0"/>
              </a:rPr>
            </a:br>
            <a:r>
              <a:rPr lang="en-US">
                <a:latin typeface="Calibri" charset="0"/>
                <a:cs typeface="Geneva" charset="0"/>
              </a:rPr>
              <a:t>T</a:t>
            </a:r>
            <a:r>
              <a:rPr lang="en-US" baseline="-25000">
                <a:latin typeface="Calibri" charset="0"/>
                <a:cs typeface="Geneva" charset="0"/>
              </a:rPr>
              <a:t>12</a:t>
            </a:r>
          </a:p>
        </p:txBody>
      </p:sp>
      <p:pic>
        <p:nvPicPr>
          <p:cNvPr id="36867" name="Picture 4" descr="BT_2010041514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3686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26C09CD-A354-EE4C-B3F4-DFF89247B6DE}" type="slidenum">
              <a:rPr lang="en-US" sz="1800">
                <a:latin typeface="Calibri" charset="0"/>
              </a:rPr>
              <a:pPr eaLnBrk="1" hangingPunct="1"/>
              <a:t>28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BTD_2010041514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>
          <a:xfrm>
            <a:off x="152400" y="908720"/>
            <a:ext cx="2133600" cy="2002234"/>
          </a:xfrm>
        </p:spPr>
        <p:txBody>
          <a:bodyPr/>
          <a:lstStyle/>
          <a:p>
            <a:r>
              <a:rPr lang="en-US" dirty="0">
                <a:latin typeface="Calibri" charset="0"/>
                <a:cs typeface="Geneva" charset="0"/>
              </a:rPr>
              <a:t>SEVIRI</a:t>
            </a:r>
            <a:br>
              <a:rPr lang="en-US" dirty="0">
                <a:latin typeface="Calibri" charset="0"/>
                <a:cs typeface="Geneva" charset="0"/>
              </a:rPr>
            </a:br>
            <a:r>
              <a:rPr lang="en-US" dirty="0">
                <a:latin typeface="Calibri" charset="0"/>
                <a:cs typeface="Geneva" charset="0"/>
              </a:rPr>
              <a:t>T</a:t>
            </a:r>
            <a:r>
              <a:rPr lang="en-US" baseline="-25000" dirty="0">
                <a:latin typeface="Calibri" charset="0"/>
                <a:cs typeface="Geneva" charset="0"/>
              </a:rPr>
              <a:t>11</a:t>
            </a:r>
            <a:r>
              <a:rPr lang="en-US" dirty="0">
                <a:latin typeface="Calibri" charset="0"/>
                <a:cs typeface="Geneva" charset="0"/>
              </a:rPr>
              <a:t>–T</a:t>
            </a:r>
            <a:r>
              <a:rPr lang="en-US" baseline="-25000" dirty="0">
                <a:latin typeface="Calibri" charset="0"/>
                <a:cs typeface="Geneva" charset="0"/>
              </a:rPr>
              <a:t>12</a:t>
            </a:r>
          </a:p>
        </p:txBody>
      </p:sp>
      <p:sp>
        <p:nvSpPr>
          <p:cNvPr id="37892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16CBCF60-8B62-1C4F-A727-0A13729D01C1}" type="slidenum">
              <a:rPr lang="en-US" sz="1800">
                <a:latin typeface="Calibri" charset="0"/>
              </a:rPr>
              <a:pPr eaLnBrk="1" hangingPunct="1"/>
              <a:t>29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latin typeface="Calibri" charset="0"/>
            </a:endParaRP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138BF84-A48A-8048-9AB2-0FABC5887E36}" type="slidenum">
              <a:rPr lang="en-US" sz="1200">
                <a:latin typeface="Calibri" charset="0"/>
              </a:rPr>
              <a:pPr eaLnBrk="1" hangingPunct="1"/>
              <a:t>3</a:t>
            </a:fld>
            <a:endParaRPr lang="en-US" sz="1200">
              <a:latin typeface="Calibri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85800" y="-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4400">
                <a:solidFill>
                  <a:schemeClr val="tx2"/>
                </a:solidFill>
                <a:latin typeface="Calibri" charset="0"/>
                <a:ea typeface="ＭＳ Ｐゴシック" charset="-128"/>
                <a:cs typeface="ＭＳ Ｐゴシック" charset="-128"/>
              </a:rPr>
              <a:t>Global aviation threat</a:t>
            </a:r>
          </a:p>
        </p:txBody>
      </p:sp>
      <p:pic>
        <p:nvPicPr>
          <p:cNvPr id="30726" name="Picture 7" descr="Gthrea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457200"/>
            <a:ext cx="7977187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F823D94C-1477-D544-84F7-96925D2D43BB}" type="slidenum">
              <a:rPr lang="en-US" sz="1800">
                <a:latin typeface="Calibri" charset="0"/>
              </a:rPr>
              <a:pPr eaLnBrk="1" hangingPunct="1"/>
              <a:t>30</a:t>
            </a:fld>
            <a:endParaRPr lang="en-US" sz="1800">
              <a:latin typeface="Calibri" charset="0"/>
            </a:endParaRPr>
          </a:p>
        </p:txBody>
      </p:sp>
      <p:pic>
        <p:nvPicPr>
          <p:cNvPr id="38915" name="Picture 4" descr="Screen shot 2010-09-13 at 18.20.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13" y="1143000"/>
            <a:ext cx="3748087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916" name="Straight Arrow Connector 14"/>
          <p:cNvCxnSpPr>
            <a:cxnSpLocks noChangeShapeType="1"/>
          </p:cNvCxnSpPr>
          <p:nvPr/>
        </p:nvCxnSpPr>
        <p:spPr bwMode="auto">
          <a:xfrm rot="5400000">
            <a:off x="6553200" y="4419600"/>
            <a:ext cx="1447800" cy="990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8917" name="TextBox 15"/>
          <p:cNvSpPr txBox="1">
            <a:spLocks noChangeArrowheads="1"/>
          </p:cNvSpPr>
          <p:nvPr/>
        </p:nvSpPr>
        <p:spPr bwMode="auto">
          <a:xfrm>
            <a:off x="5638800" y="5572125"/>
            <a:ext cx="297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1400"/>
              <a:t>“Theoretical behaviour of spherical silicate particles with radii 1–10 µm”</a:t>
            </a:r>
          </a:p>
        </p:txBody>
      </p:sp>
      <p:sp>
        <p:nvSpPr>
          <p:cNvPr id="38918" name="TextBox 16"/>
          <p:cNvSpPr txBox="1">
            <a:spLocks noChangeArrowheads="1"/>
          </p:cNvSpPr>
          <p:nvPr/>
        </p:nvSpPr>
        <p:spPr bwMode="auto">
          <a:xfrm>
            <a:off x="4495800" y="152400"/>
            <a:ext cx="297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1400"/>
              <a:t>“Theoretical behaviour of spherical water droplets with radii &gt;50 µm”</a:t>
            </a:r>
          </a:p>
        </p:txBody>
      </p:sp>
      <p:cxnSp>
        <p:nvCxnSpPr>
          <p:cNvPr id="38919" name="Straight Arrow Connector 23"/>
          <p:cNvCxnSpPr>
            <a:cxnSpLocks noChangeShapeType="1"/>
          </p:cNvCxnSpPr>
          <p:nvPr/>
        </p:nvCxnSpPr>
        <p:spPr bwMode="auto">
          <a:xfrm rot="10800000">
            <a:off x="6248400" y="685800"/>
            <a:ext cx="12954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8920" name="Picture 29" descr="BTD_2010050814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762000"/>
            <a:ext cx="5638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921" name="Straight Arrow Connector 30"/>
          <p:cNvCxnSpPr>
            <a:cxnSpLocks noChangeShapeType="1"/>
          </p:cNvCxnSpPr>
          <p:nvPr/>
        </p:nvCxnSpPr>
        <p:spPr bwMode="auto">
          <a:xfrm rot="10800000" flipV="1">
            <a:off x="2286000" y="1600200"/>
            <a:ext cx="5334000" cy="12954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8922" name="Straight Arrow Connector 31"/>
          <p:cNvCxnSpPr>
            <a:cxnSpLocks noChangeShapeType="1"/>
          </p:cNvCxnSpPr>
          <p:nvPr/>
        </p:nvCxnSpPr>
        <p:spPr bwMode="auto">
          <a:xfrm rot="10800000">
            <a:off x="1600200" y="2438400"/>
            <a:ext cx="5943600" cy="838200"/>
          </a:xfrm>
          <a:prstGeom prst="straightConnector1">
            <a:avLst/>
          </a:prstGeom>
          <a:noFill/>
          <a:ln w="38100">
            <a:solidFill>
              <a:srgbClr val="3366FF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8923" name="Date Placeholder 10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FBB53F87-6AD6-3A43-A7B3-AD67894F2D59}" type="slidenum">
              <a:rPr lang="en-US" sz="1800">
                <a:latin typeface="Calibri" charset="0"/>
              </a:rPr>
              <a:pPr eaLnBrk="1" hangingPunct="1"/>
              <a:t>31</a:t>
            </a:fld>
            <a:endParaRPr lang="en-US" sz="1800">
              <a:latin typeface="Calibri" charset="0"/>
            </a:endParaRPr>
          </a:p>
        </p:txBody>
      </p:sp>
      <p:pic>
        <p:nvPicPr>
          <p:cNvPr id="71683" name="Picture 2" descr="Screen shot 2010-09-12 at 22.56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68750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3" descr="Screen shot 2010-09-13 at 15.53.2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63" y="2438400"/>
            <a:ext cx="534193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TextBox 4"/>
          <p:cNvSpPr txBox="1">
            <a:spLocks noChangeArrowheads="1"/>
          </p:cNvSpPr>
          <p:nvPr/>
        </p:nvSpPr>
        <p:spPr bwMode="auto">
          <a:xfrm>
            <a:off x="4038600" y="533400"/>
            <a:ext cx="4953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5400"/>
              <a:t>15–17 May 2010</a:t>
            </a:r>
          </a:p>
        </p:txBody>
      </p:sp>
      <p:sp>
        <p:nvSpPr>
          <p:cNvPr id="71686" name="Date Placeholder 5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D1709EB1-5950-A144-B722-3E7A0054AE81}" type="slidenum">
              <a:rPr lang="en-US" sz="1800">
                <a:latin typeface="Calibri" charset="0"/>
              </a:rPr>
              <a:pPr eaLnBrk="1" hangingPunct="1"/>
              <a:t>32</a:t>
            </a:fld>
            <a:endParaRPr lang="en-US" sz="1800">
              <a:latin typeface="Calibri" charset="0"/>
            </a:endParaRPr>
          </a:p>
        </p:txBody>
      </p:sp>
      <p:pic>
        <p:nvPicPr>
          <p:cNvPr id="72707" name="Picture 2" descr="Screen shot 2010-09-13 at 15.54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648200"/>
            <a:ext cx="88138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Picture 3" descr="Screen shot 2010-09-13 at 15.52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3657600"/>
            <a:ext cx="8636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4" descr="Screen shot 2010-09-13 at 15.52.2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7630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0" name="Date Placeholder 5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79B18CD2-2AF7-2F4D-B04A-3C4805E0ADF3}" type="slidenum">
              <a:rPr lang="en-US" sz="1800">
                <a:latin typeface="Calibri" charset="0"/>
              </a:rPr>
              <a:pPr eaLnBrk="1" hangingPunct="1"/>
              <a:t>33</a:t>
            </a:fld>
            <a:endParaRPr lang="en-US" sz="1800">
              <a:latin typeface="Calibri" charset="0"/>
            </a:endParaRPr>
          </a:p>
        </p:txBody>
      </p:sp>
      <p:pic>
        <p:nvPicPr>
          <p:cNvPr id="73731" name="Picture 4" descr="Iceland.A2010136.1230.250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0"/>
            <a:ext cx="8816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CE0BB92F-6643-B048-810D-368933BB4398}" type="slidenum">
              <a:rPr lang="en-US" sz="1800">
                <a:latin typeface="Calibri" charset="0"/>
              </a:rPr>
              <a:pPr eaLnBrk="1" hangingPunct="1"/>
              <a:t>34</a:t>
            </a:fld>
            <a:endParaRPr lang="en-US" sz="1800">
              <a:latin typeface="Calibri" charset="0"/>
            </a:endParaRPr>
          </a:p>
        </p:txBody>
      </p:sp>
      <p:pic>
        <p:nvPicPr>
          <p:cNvPr id="74755" name="Picture 4" descr="BT_2010051610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70104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BE6BB64D-E53C-784B-8196-DFCE50776AE9}" type="slidenum">
              <a:rPr lang="en-US" sz="1800">
                <a:latin typeface="Calibri" charset="0"/>
              </a:rPr>
              <a:pPr eaLnBrk="1" hangingPunct="1"/>
              <a:t>35</a:t>
            </a:fld>
            <a:endParaRPr lang="en-US" sz="1800">
              <a:latin typeface="Calibri" charset="0"/>
            </a:endParaRPr>
          </a:p>
        </p:txBody>
      </p:sp>
      <p:pic>
        <p:nvPicPr>
          <p:cNvPr id="75779" name="Picture 4" descr="BTD_2010051610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70104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F8B3D273-1DA7-E14C-8592-85A620B5AF08}" type="slidenum">
              <a:rPr lang="en-US" sz="1800">
                <a:latin typeface="Calibri" charset="0"/>
              </a:rPr>
              <a:pPr eaLnBrk="1" hangingPunct="1"/>
              <a:t>36</a:t>
            </a:fld>
            <a:endParaRPr lang="en-US" sz="1800">
              <a:latin typeface="Calibri" charset="0"/>
            </a:endParaRPr>
          </a:p>
        </p:txBody>
      </p:sp>
      <p:sp>
        <p:nvSpPr>
          <p:cNvPr id="76803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  <p:pic>
        <p:nvPicPr>
          <p:cNvPr id="76805" name="Picture 5" descr="Stats20100516100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0"/>
            <a:ext cx="6832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486916" y="-99392"/>
            <a:ext cx="4229100" cy="984250"/>
          </a:xfrm>
        </p:spPr>
        <p:txBody>
          <a:bodyPr/>
          <a:lstStyle/>
          <a:p>
            <a:r>
              <a:rPr lang="en-US" dirty="0">
                <a:latin typeface="Calibri" charset="0"/>
                <a:cs typeface="Geneva" charset="0"/>
              </a:rPr>
              <a:t>16 April 20:00 UT</a:t>
            </a:r>
          </a:p>
        </p:txBody>
      </p:sp>
      <p:pic>
        <p:nvPicPr>
          <p:cNvPr id="77827" name="Picture 3" descr="LAM20100416200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47700"/>
            <a:ext cx="6146800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Date Placeholder 4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77829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A001DFD1-B61B-C748-9F34-27AF700B9560}" type="slidenum">
              <a:rPr lang="en-US" sz="1800">
                <a:latin typeface="Calibri" charset="0"/>
              </a:rPr>
              <a:pPr eaLnBrk="1" hangingPunct="1"/>
              <a:t>37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5" descr="LAM2010050803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12700"/>
            <a:ext cx="6832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D0BEA0FA-EAC8-8844-9EDE-B35D0A2E6A05}" type="slidenum">
              <a:rPr lang="en-US" sz="1800">
                <a:latin typeface="Calibri" charset="0"/>
              </a:rPr>
              <a:pPr eaLnBrk="1" hangingPunct="1"/>
              <a:t>38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3" descr="LAM2010050806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12700"/>
            <a:ext cx="6832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89092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D918E3ED-29A5-6546-8EBB-B5268BB76AFE}" type="slidenum">
              <a:rPr lang="en-US" sz="1800">
                <a:latin typeface="Calibri" charset="0"/>
              </a:rPr>
              <a:pPr eaLnBrk="1" hangingPunct="1"/>
              <a:t>39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Picture 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782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4" descr="Picture 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34448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Picture 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0"/>
            <a:ext cx="30702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Picture 1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286000"/>
            <a:ext cx="3351213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7" descr="Picture 1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622800"/>
            <a:ext cx="32289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8" descr="Picture 1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591050"/>
            <a:ext cx="2576513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9" descr="Picture 17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75200"/>
            <a:ext cx="32004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10" descr="Picture 18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971550"/>
            <a:ext cx="19812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Date Placeholder 1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31755" name="Slide Number Placeholder 1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8600890-283E-9049-B6F8-679F9EE2AA40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4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3" descr="LAM2010050809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12700"/>
            <a:ext cx="6832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5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011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618FCF7D-20EA-7340-AE3D-6930818E4DF3}" type="slidenum">
              <a:rPr lang="en-US" sz="1800">
                <a:latin typeface="Calibri" charset="0"/>
              </a:rPr>
              <a:pPr eaLnBrk="1" hangingPunct="1"/>
              <a:t>40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2257052-3DF8-E845-9767-79BBB87CF6DE}" type="slidenum">
              <a:rPr lang="en-US" sz="1800">
                <a:latin typeface="Calibri" charset="0"/>
              </a:rPr>
              <a:pPr eaLnBrk="1" hangingPunct="1"/>
              <a:t>41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08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F6F9AEA4-0D95-354C-9CF5-C7D8120243D4}" type="slidenum">
              <a:rPr lang="en-US" sz="1800">
                <a:latin typeface="Calibri" charset="0"/>
              </a:rPr>
              <a:pPr eaLnBrk="1" hangingPunct="1"/>
              <a:t>42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08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F71C2DA-48EE-504A-A418-4B088BF5E158}" type="slidenum">
              <a:rPr lang="en-US" sz="1800">
                <a:latin typeface="Calibri" charset="0"/>
              </a:rPr>
              <a:pPr eaLnBrk="1" hangingPunct="1"/>
              <a:t>43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09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F71C2DA-48EE-504A-A418-4B088BF5E158}" type="slidenum">
              <a:rPr lang="en-US" sz="1800">
                <a:latin typeface="Calibri" charset="0"/>
              </a:rPr>
              <a:pPr eaLnBrk="1" hangingPunct="1"/>
              <a:t>44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09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516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F71C2DA-48EE-504A-A418-4B088BF5E158}" type="slidenum">
              <a:rPr lang="en-US" sz="1800">
                <a:latin typeface="Calibri" charset="0"/>
              </a:rPr>
              <a:pPr eaLnBrk="1" hangingPunct="1"/>
              <a:t>45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09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119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F71C2DA-48EE-504A-A418-4B088BF5E158}" type="slidenum">
              <a:rPr lang="en-US" sz="1800">
                <a:latin typeface="Calibri" charset="0"/>
              </a:rPr>
              <a:pPr eaLnBrk="1" hangingPunct="1"/>
              <a:t>46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09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702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F71C2DA-48EE-504A-A418-4B088BF5E158}" type="slidenum">
              <a:rPr lang="en-US" sz="1800">
                <a:latin typeface="Calibri" charset="0"/>
              </a:rPr>
              <a:pPr eaLnBrk="1" hangingPunct="1"/>
              <a:t>47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10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780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8F71C2DA-48EE-504A-A418-4B088BF5E158}" type="slidenum">
              <a:rPr lang="en-US" sz="1800">
                <a:latin typeface="Calibri" charset="0"/>
              </a:rPr>
              <a:pPr eaLnBrk="1" hangingPunct="1"/>
              <a:t>48</a:t>
            </a:fld>
            <a:endParaRPr lang="en-US" sz="1800">
              <a:latin typeface="Calibri" charset="0"/>
            </a:endParaRPr>
          </a:p>
        </p:txBody>
      </p:sp>
      <p:pic>
        <p:nvPicPr>
          <p:cNvPr id="2" name="Picture 1" descr="Stats2010050810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"/>
            <a:ext cx="6827520" cy="6827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779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3707904" cy="1541463"/>
          </a:xfrm>
        </p:spPr>
        <p:txBody>
          <a:bodyPr/>
          <a:lstStyle/>
          <a:p>
            <a:r>
              <a:rPr lang="en-US" sz="3600" dirty="0">
                <a:latin typeface="Calibri" charset="0"/>
                <a:cs typeface="Geneva" charset="0"/>
              </a:rPr>
              <a:t>Sun photometer </a:t>
            </a:r>
            <a:br>
              <a:rPr lang="en-US" sz="3600" dirty="0">
                <a:latin typeface="Calibri" charset="0"/>
                <a:cs typeface="Geneva" charset="0"/>
              </a:rPr>
            </a:br>
            <a:r>
              <a:rPr lang="en-US" sz="3600" dirty="0">
                <a:latin typeface="Calibri" charset="0"/>
                <a:cs typeface="Geneva" charset="0"/>
              </a:rPr>
              <a:t>at Barcelona</a:t>
            </a:r>
          </a:p>
        </p:txBody>
      </p:sp>
      <p:sp>
        <p:nvSpPr>
          <p:cNvPr id="94211" name="TextBox 8"/>
          <p:cNvSpPr txBox="1">
            <a:spLocks noChangeArrowheads="1"/>
          </p:cNvSpPr>
          <p:nvPr/>
        </p:nvSpPr>
        <p:spPr bwMode="auto">
          <a:xfrm>
            <a:off x="5840413" y="3271838"/>
            <a:ext cx="1054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3366FF"/>
                </a:solidFill>
              </a:rPr>
              <a:t>AOD</a:t>
            </a:r>
          </a:p>
        </p:txBody>
      </p:sp>
      <p:sp>
        <p:nvSpPr>
          <p:cNvPr id="94212" name="TextBox 9"/>
          <p:cNvSpPr txBox="1">
            <a:spLocks noChangeArrowheads="1"/>
          </p:cNvSpPr>
          <p:nvPr/>
        </p:nvSpPr>
        <p:spPr bwMode="auto">
          <a:xfrm>
            <a:off x="3451225" y="3503613"/>
            <a:ext cx="14239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SEVIRI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963988" y="3963988"/>
            <a:ext cx="523875" cy="3286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3723482" y="4204494"/>
            <a:ext cx="1135062" cy="6540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H="1">
            <a:off x="3236119" y="4691857"/>
            <a:ext cx="1847850" cy="3921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4216" name="Picture 9" descr="BarcaAOD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-2454275"/>
            <a:ext cx="9088438" cy="1176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rot="5400000">
            <a:off x="5005388" y="3216275"/>
            <a:ext cx="1589088" cy="592137"/>
          </a:xfrm>
          <a:prstGeom prst="straightConnector1">
            <a:avLst/>
          </a:prstGeom>
          <a:ln w="28575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218" name="Date Placeholder 1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4219" name="Slide Number Placeholder 1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7A94E857-7C14-3446-92F4-F701B7113A1F}" type="slidenum">
              <a:rPr lang="en-US" sz="1800">
                <a:latin typeface="Calibri" charset="0"/>
              </a:rPr>
              <a:pPr eaLnBrk="1" hangingPunct="1"/>
              <a:t>49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SEVIRI</a:t>
            </a:r>
          </a:p>
        </p:txBody>
      </p:sp>
      <p:pic>
        <p:nvPicPr>
          <p:cNvPr id="27651" name="Picture 3" descr="HMSG2_VIS006_090514_11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921000" y="0"/>
            <a:ext cx="1803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Iceland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076700" y="144463"/>
            <a:ext cx="1397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54" name="TextBox 8"/>
          <p:cNvSpPr txBox="1">
            <a:spLocks noChangeArrowheads="1"/>
          </p:cNvSpPr>
          <p:nvPr/>
        </p:nvSpPr>
        <p:spPr bwMode="auto">
          <a:xfrm>
            <a:off x="165100" y="1625600"/>
            <a:ext cx="1905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IR channels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  6.3 µm</a:t>
            </a:r>
          </a:p>
          <a:p>
            <a:pPr eaLnBrk="1" hangingPunct="1"/>
            <a:r>
              <a:rPr lang="en-US"/>
              <a:t>  7.4 µm</a:t>
            </a:r>
          </a:p>
          <a:p>
            <a:pPr eaLnBrk="1" hangingPunct="1"/>
            <a:r>
              <a:rPr lang="en-US"/>
              <a:t>  8.6 µm</a:t>
            </a:r>
          </a:p>
          <a:p>
            <a:pPr eaLnBrk="1" hangingPunct="1"/>
            <a:r>
              <a:rPr lang="en-US"/>
              <a:t>  9.7 µm</a:t>
            </a:r>
          </a:p>
          <a:p>
            <a:pPr eaLnBrk="1" hangingPunct="1"/>
            <a:r>
              <a:rPr lang="en-US"/>
              <a:t>10.8 µm</a:t>
            </a:r>
          </a:p>
          <a:p>
            <a:pPr eaLnBrk="1" hangingPunct="1"/>
            <a:r>
              <a:rPr lang="en-US"/>
              <a:t>12.0 µm</a:t>
            </a:r>
          </a:p>
          <a:p>
            <a:pPr eaLnBrk="1" hangingPunct="1"/>
            <a:r>
              <a:rPr lang="en-US"/>
              <a:t>13.2 µm</a:t>
            </a:r>
          </a:p>
        </p:txBody>
      </p:sp>
      <p:sp>
        <p:nvSpPr>
          <p:cNvPr id="27655" name="Date Placeholder 7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27656" name="Slide Number Placeholder 8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62E2C950-B49E-5C45-A9BB-C4A7216EC4F8}" type="slidenum">
              <a:rPr lang="en-US" sz="1800">
                <a:latin typeface="Calibri" charset="0"/>
              </a:rPr>
              <a:pPr eaLnBrk="1" hangingPunct="1"/>
              <a:t>5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3" descr="SAT20100512033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-406400"/>
            <a:ext cx="7594600" cy="759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33FEB37F-2ACB-0F48-BBFF-F71581E2F821}" type="slidenum">
              <a:rPr lang="en-US" sz="1800">
                <a:latin typeface="Calibri" charset="0"/>
              </a:rPr>
              <a:pPr eaLnBrk="1" hangingPunct="1"/>
              <a:t>50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14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9830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4492C72B-7916-354D-934E-E0A777E99645}" type="slidenum">
              <a:rPr lang="en-US" sz="1800">
                <a:latin typeface="Calibri" charset="0"/>
              </a:rPr>
              <a:pPr eaLnBrk="1" hangingPunct="1"/>
              <a:t>51</a:t>
            </a:fld>
            <a:endParaRPr lang="en-US" sz="1800">
              <a:latin typeface="Calibri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12800" y="3200400"/>
            <a:ext cx="2400300" cy="1701800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3" descr="AshMassCalipso_20100510033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044700" y="12700"/>
            <a:ext cx="5613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 rot="5400000">
            <a:off x="4651375" y="2555875"/>
            <a:ext cx="2076450" cy="114300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5400675" y="2841625"/>
            <a:ext cx="2152650" cy="1092200"/>
          </a:xfrm>
          <a:prstGeom prst="line">
            <a:avLst/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3670300" y="2228850"/>
            <a:ext cx="2127250" cy="1073150"/>
          </a:xfrm>
          <a:prstGeom prst="line">
            <a:avLst/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3863975" y="2301875"/>
            <a:ext cx="2127250" cy="1079500"/>
          </a:xfrm>
          <a:prstGeom prst="line">
            <a:avLst/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6153150" y="3117850"/>
            <a:ext cx="2127250" cy="1073150"/>
          </a:xfrm>
          <a:prstGeom prst="line">
            <a:avLst/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445250" y="3241675"/>
            <a:ext cx="2127250" cy="1073150"/>
          </a:xfrm>
          <a:prstGeom prst="line">
            <a:avLst/>
          </a:prstGeom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 rot="1631687">
            <a:off x="5764213" y="2987675"/>
            <a:ext cx="817562" cy="255588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362" name="TextBox 30"/>
          <p:cNvSpPr txBox="1">
            <a:spLocks noChangeArrowheads="1"/>
          </p:cNvSpPr>
          <p:nvPr/>
        </p:nvSpPr>
        <p:spPr bwMode="auto">
          <a:xfrm>
            <a:off x="5178425" y="2590800"/>
            <a:ext cx="3003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1400">
                <a:solidFill>
                  <a:schemeClr val="bg1"/>
                </a:solidFill>
              </a:rPr>
              <a:t>~1 km thick, centred at ~4 km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12700" y="0"/>
            <a:ext cx="2946400" cy="47180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0364" name="Picture 1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308100"/>
            <a:ext cx="27178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5" name="Picture 1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97300"/>
            <a:ext cx="130175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66" name="TextBox 15"/>
          <p:cNvSpPr txBox="1">
            <a:spLocks noChangeArrowheads="1"/>
          </p:cNvSpPr>
          <p:nvPr/>
        </p:nvSpPr>
        <p:spPr bwMode="auto">
          <a:xfrm>
            <a:off x="101600" y="254000"/>
            <a:ext cx="2717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1600"/>
              <a:t>For a single aerosol type the mass loading may be written:</a:t>
            </a:r>
          </a:p>
        </p:txBody>
      </p:sp>
      <p:sp>
        <p:nvSpPr>
          <p:cNvPr id="100367" name="TextBox 16"/>
          <p:cNvSpPr txBox="1">
            <a:spLocks noChangeArrowheads="1"/>
          </p:cNvSpPr>
          <p:nvPr/>
        </p:nvSpPr>
        <p:spPr bwMode="auto">
          <a:xfrm>
            <a:off x="101600" y="2714625"/>
            <a:ext cx="2717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sz="1600"/>
              <a:t>If we assume that the concentration profile is constant over the layer then:</a:t>
            </a:r>
          </a:p>
        </p:txBody>
      </p:sp>
      <p:sp>
        <p:nvSpPr>
          <p:cNvPr id="100368" name="Date Placeholder 17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100369" name="Slide Number Placeholder 1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23575BB0-E87C-5E43-AAEB-6211B92A756E}" type="slidenum">
              <a:rPr lang="en-US" sz="1800">
                <a:latin typeface="Calibri" charset="0"/>
              </a:rPr>
              <a:pPr eaLnBrk="1" hangingPunct="1"/>
              <a:t>52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Box 5"/>
          <p:cNvSpPr txBox="1">
            <a:spLocks noChangeArrowheads="1"/>
          </p:cNvSpPr>
          <p:nvPr/>
        </p:nvSpPr>
        <p:spPr bwMode="auto">
          <a:xfrm>
            <a:off x="139700" y="1833861"/>
            <a:ext cx="298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dirty="0"/>
              <a:t>m</a:t>
            </a:r>
            <a:r>
              <a:rPr lang="en-US" baseline="-25000" dirty="0"/>
              <a:t>l</a:t>
            </a:r>
            <a:r>
              <a:rPr lang="en-US" dirty="0"/>
              <a:t> ~ 0.4 g m</a:t>
            </a:r>
            <a:r>
              <a:rPr lang="en-US" baseline="30000" dirty="0"/>
              <a:t>-2</a:t>
            </a:r>
          </a:p>
        </p:txBody>
      </p:sp>
      <p:pic>
        <p:nvPicPr>
          <p:cNvPr id="101379" name="Picture 6" descr="LAM20100416143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0"/>
            <a:ext cx="6832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9" descr="Screen shot 2010-12-05 at 21.12.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2259013"/>
            <a:ext cx="32004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V="1">
            <a:off x="1562100" y="2832100"/>
            <a:ext cx="3365500" cy="228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138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87350"/>
            <a:ext cx="23558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3" name="Date Placeholder 6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101384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FE7EBF7F-B0B4-8F4A-BD9E-84FA20554EF0}" type="slidenum">
              <a:rPr lang="en-US" sz="1800">
                <a:latin typeface="Calibri" charset="0"/>
              </a:rPr>
              <a:pPr eaLnBrk="1" hangingPunct="1"/>
              <a:t>53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Box 5"/>
          <p:cNvSpPr txBox="1">
            <a:spLocks noChangeArrowheads="1"/>
          </p:cNvSpPr>
          <p:nvPr/>
        </p:nvSpPr>
        <p:spPr bwMode="auto">
          <a:xfrm>
            <a:off x="88900" y="1730425"/>
            <a:ext cx="298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 dirty="0"/>
              <a:t>m</a:t>
            </a:r>
            <a:r>
              <a:rPr lang="en-US" baseline="-25000" dirty="0"/>
              <a:t>l</a:t>
            </a:r>
            <a:r>
              <a:rPr lang="en-US" dirty="0"/>
              <a:t> ~ 0.2 g m</a:t>
            </a:r>
            <a:r>
              <a:rPr lang="en-US" baseline="30000" dirty="0"/>
              <a:t>-2</a:t>
            </a:r>
          </a:p>
        </p:txBody>
      </p:sp>
      <p:pic>
        <p:nvPicPr>
          <p:cNvPr id="102403" name="Picture 9" descr="LAM20100417050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00" y="0"/>
            <a:ext cx="6832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4" name="Picture 12" descr="Screen shot 2010-12-05 at 21.12.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2259013"/>
            <a:ext cx="32004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>
            <a:off x="1562100" y="3517900"/>
            <a:ext cx="3403600" cy="736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406" name="Date Placeholder 5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102407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44B14441-633B-9D49-BB88-73CD3D1670A7}" type="slidenum">
              <a:rPr lang="en-US" sz="1800">
                <a:latin typeface="Calibri" charset="0"/>
              </a:rPr>
              <a:pPr eaLnBrk="1" hangingPunct="1"/>
              <a:t>54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570186"/>
          </a:xfrm>
        </p:spPr>
        <p:txBody>
          <a:bodyPr/>
          <a:lstStyle/>
          <a:p>
            <a:r>
              <a:rPr lang="en-US" dirty="0" smtClean="0"/>
              <a:t>Validation using aircraft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25FD3-3E71-6B4C-BFDC-C2AB7C4F0332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7" name="Picture 6" descr="Fig13FAAM_SEVIRI-eps-converted-t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876" y="0"/>
            <a:ext cx="4986636" cy="6858000"/>
          </a:xfrm>
          <a:prstGeom prst="rect">
            <a:avLst/>
          </a:prstGeom>
        </p:spPr>
      </p:pic>
      <p:pic>
        <p:nvPicPr>
          <p:cNvPr id="8" name="Picture 7" descr="Fig16Val201005171630-eps-converted-to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11400"/>
            <a:ext cx="4213944" cy="42139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76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25FD3-3E71-6B4C-BFDC-C2AB7C4F0332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7" name="Picture 6" descr="Fig21bLogValid-eps-converted-t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44624"/>
            <a:ext cx="6477000" cy="6477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614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prata_295_250_ 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90500"/>
            <a:ext cx="6477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endParaRPr lang="en-US">
              <a:solidFill>
                <a:srgbClr val="89898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9628B50-0A76-E645-BF9C-22034D7B68B4}" type="slidenum">
              <a:rPr lang="en-US">
                <a:solidFill>
                  <a:srgbClr val="898989"/>
                </a:solidFill>
              </a:rPr>
              <a:pPr/>
              <a:t>57</a:t>
            </a:fld>
            <a:endParaRPr 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0" y="241300"/>
            <a:ext cx="6705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>
                <a:ea typeface="ＭＳ Ｐゴシック" charset="-128"/>
                <a:cs typeface="ＭＳ Ｐゴシック" charset="-128"/>
              </a:rPr>
              <a:t>Natural Hazards–Special Issue</a:t>
            </a:r>
            <a:br>
              <a:rPr lang="en-US" sz="4000" smtClean="0">
                <a:ea typeface="ＭＳ Ｐゴシック" charset="-128"/>
                <a:cs typeface="ＭＳ Ｐゴシック" charset="-128"/>
              </a:rPr>
            </a:br>
            <a:r>
              <a:rPr lang="en-US" sz="2800" i="1" smtClean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  <a:t>“Aviation Hazards from Volcanoes”</a:t>
            </a:r>
            <a:br>
              <a:rPr lang="en-US" sz="2800" i="1" smtClean="0">
                <a:solidFill>
                  <a:srgbClr val="0000FF"/>
                </a:solidFill>
                <a:ea typeface="ＭＳ Ｐゴシック" charset="-128"/>
                <a:cs typeface="ＭＳ Ｐゴシック" charset="-128"/>
              </a:rPr>
            </a:br>
            <a:r>
              <a:rPr lang="en-US" sz="1400" i="1" smtClean="0">
                <a:ea typeface="ＭＳ Ｐゴシック" charset="-128"/>
                <a:cs typeface="ＭＳ Ｐゴシック" charset="-128"/>
              </a:rPr>
              <a:t>Guest Editors: A. J. Prata &amp; A. Tupper</a:t>
            </a:r>
          </a:p>
        </p:txBody>
      </p:sp>
      <p:pic>
        <p:nvPicPr>
          <p:cNvPr id="73739" name="Picture 11" descr="cover-mediu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241300"/>
            <a:ext cx="12065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40" name="Date Placeholder 1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73741" name="Slide Number Placeholder 1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1750FC6-4407-6044-9E28-0E75D6238629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58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3" name="Picture 2" descr="Screen Shot 2011-10-25 at 22.30.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4211960" cy="1447163"/>
          </a:xfrm>
          <a:prstGeom prst="rect">
            <a:avLst/>
          </a:prstGeom>
        </p:spPr>
      </p:pic>
      <p:pic>
        <p:nvPicPr>
          <p:cNvPr id="4" name="Picture 3" descr="Screen Shot 2011-10-25 at 22.30.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20888"/>
            <a:ext cx="3923928" cy="1216042"/>
          </a:xfrm>
          <a:prstGeom prst="rect">
            <a:avLst/>
          </a:prstGeom>
        </p:spPr>
      </p:pic>
      <p:pic>
        <p:nvPicPr>
          <p:cNvPr id="5" name="Picture 4" descr="Screen Shot 2011-10-25 at 22.30.3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573016"/>
            <a:ext cx="4129608" cy="1395493"/>
          </a:xfrm>
          <a:prstGeom prst="rect">
            <a:avLst/>
          </a:prstGeom>
        </p:spPr>
      </p:pic>
      <p:pic>
        <p:nvPicPr>
          <p:cNvPr id="6" name="Picture 5" descr="Screen Shot 2011-10-25 at 22.30.4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6" y="4998544"/>
            <a:ext cx="3779912" cy="1325790"/>
          </a:xfrm>
          <a:prstGeom prst="rect">
            <a:avLst/>
          </a:prstGeom>
        </p:spPr>
      </p:pic>
      <p:pic>
        <p:nvPicPr>
          <p:cNvPr id="7" name="Picture 6" descr="Screen Shot 2011-10-25 at 22.30.5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174745"/>
            <a:ext cx="3640827" cy="1186293"/>
          </a:xfrm>
          <a:prstGeom prst="rect">
            <a:avLst/>
          </a:prstGeom>
        </p:spPr>
      </p:pic>
      <p:pic>
        <p:nvPicPr>
          <p:cNvPr id="8" name="Picture 7" descr="Screen Shot 2011-10-25 at 22.31.07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152" y="2134179"/>
            <a:ext cx="3476352" cy="1294821"/>
          </a:xfrm>
          <a:prstGeom prst="rect">
            <a:avLst/>
          </a:prstGeom>
        </p:spPr>
      </p:pic>
      <p:pic>
        <p:nvPicPr>
          <p:cNvPr id="9" name="Picture 8" descr="Screen Shot 2011-10-25 at 22.31.1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8" y="3717032"/>
            <a:ext cx="3292782" cy="1129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Content Placeholder 4" descr="Screen shot 2010-09-07 at 00.42.27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66599" r="-66599"/>
          <a:stretch>
            <a:fillRect/>
          </a:stretch>
        </p:blipFill>
        <p:spPr>
          <a:xfrm>
            <a:off x="2133600" y="762000"/>
            <a:ext cx="9982200" cy="5489575"/>
          </a:xfrm>
        </p:spPr>
      </p:pic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64E05952-D385-F34C-A22F-0628CA3166EE}" type="slidenum">
              <a:rPr lang="en-US" sz="1800">
                <a:latin typeface="Calibri" charset="0"/>
              </a:rPr>
              <a:pPr eaLnBrk="1" hangingPunct="1"/>
              <a:t>6</a:t>
            </a:fld>
            <a:endParaRPr lang="en-US" sz="1800">
              <a:latin typeface="Calibri" charset="0"/>
            </a:endParaRPr>
          </a:p>
        </p:txBody>
      </p:sp>
      <p:pic>
        <p:nvPicPr>
          <p:cNvPr id="31748" name="HMSG2_dust_100211_1400.avi" descr="/Users/fredprata/NILU/Visits/AtlanticConference/Resources/HMSG2_dust_100211_1400.avi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500062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685800" y="152400"/>
            <a:ext cx="800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r>
              <a:rPr lang="en-US"/>
              <a:t>Eruption of Soufriere Hills, Montserrat, 11 Feb 2010</a:t>
            </a:r>
          </a:p>
        </p:txBody>
      </p:sp>
      <p:sp>
        <p:nvSpPr>
          <p:cNvPr id="31750" name="Date Placeholder 5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nn-NO" sz="15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500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74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Loop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25FD3-3E71-6B4C-BFDC-C2AB7C4F033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cs typeface="Geneva" charset="0"/>
              </a:rPr>
              <a:t>SEVIRI – triple detection</a:t>
            </a:r>
          </a:p>
        </p:txBody>
      </p:sp>
      <p:pic>
        <p:nvPicPr>
          <p:cNvPr id="32771" name="Picture 4" descr="seviri_filter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3388" y="-966788"/>
            <a:ext cx="9947276" cy="768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ADF8BDFC-1FC7-9B4E-9BB9-7F885598A811}" type="slidenum">
              <a:rPr lang="en-US" sz="1800">
                <a:latin typeface="Calibri" charset="0"/>
              </a:rPr>
              <a:pPr eaLnBrk="1" hangingPunct="1"/>
              <a:t>8</a:t>
            </a:fld>
            <a:endParaRPr lang="en-US" sz="18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509613" y="0"/>
            <a:ext cx="5654675" cy="788988"/>
          </a:xfrm>
        </p:spPr>
        <p:txBody>
          <a:bodyPr/>
          <a:lstStyle/>
          <a:p>
            <a:r>
              <a:rPr lang="en-US" dirty="0">
                <a:latin typeface="Calibri" charset="0"/>
                <a:cs typeface="Geneva" charset="0"/>
              </a:rPr>
              <a:t>SEVIRI – triple detection</a:t>
            </a:r>
          </a:p>
        </p:txBody>
      </p:sp>
      <p:sp>
        <p:nvSpPr>
          <p:cNvPr id="33796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endParaRPr lang="en-US" sz="1500">
              <a:latin typeface="Calibri" charset="0"/>
            </a:endParaRPr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Geneva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Geneva" charset="0"/>
                <a:cs typeface="Geneva" charset="0"/>
              </a:defRPr>
            </a:lvl9pPr>
          </a:lstStyle>
          <a:p>
            <a:pPr eaLnBrk="1" hangingPunct="1"/>
            <a:fld id="{9789AF00-20DB-C249-9222-8039F9D5400D}" type="slidenum">
              <a:rPr lang="en-US" sz="1800">
                <a:latin typeface="Calibri" charset="0"/>
              </a:rPr>
              <a:pPr eaLnBrk="1" hangingPunct="1"/>
              <a:t>9</a:t>
            </a:fld>
            <a:endParaRPr lang="en-US" sz="1800">
              <a:latin typeface="Calibri" charset="0"/>
            </a:endParaRPr>
          </a:p>
        </p:txBody>
      </p:sp>
      <p:pic>
        <p:nvPicPr>
          <p:cNvPr id="7" name="SoufriereHills12Feb2010.gif" descr="/Users/fredprata/NILU/Visits/AtlanticConference/Resources/SoufriereHills12Feb2010.gif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452320" cy="52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3536</TotalTime>
  <Words>426</Words>
  <Application>Microsoft Office PowerPoint</Application>
  <PresentationFormat>On-screen Show (4:3)</PresentationFormat>
  <Paragraphs>157</Paragraphs>
  <Slides>58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Slide 1</vt:lpstr>
      <vt:lpstr>Slide 2</vt:lpstr>
      <vt:lpstr>Slide 3</vt:lpstr>
      <vt:lpstr>Slide 4</vt:lpstr>
      <vt:lpstr>SEVIRI</vt:lpstr>
      <vt:lpstr>Slide 6</vt:lpstr>
      <vt:lpstr>Loop</vt:lpstr>
      <vt:lpstr>SEVIRI – triple detection</vt:lpstr>
      <vt:lpstr>SEVIRI – triple detection</vt:lpstr>
      <vt:lpstr>Slide 10</vt:lpstr>
      <vt:lpstr>Slide 11</vt:lpstr>
      <vt:lpstr>Volcanic ash – Detection and discrimination</vt:lpstr>
      <vt:lpstr>Parametric equations</vt:lpstr>
      <vt:lpstr>Slide 14</vt:lpstr>
      <vt:lpstr>Solution</vt:lpstr>
      <vt:lpstr>Slide 16</vt:lpstr>
      <vt:lpstr>Slide 17</vt:lpstr>
      <vt:lpstr>Solving for radius and optical depth</vt:lpstr>
      <vt:lpstr>Theory and Measurement</vt:lpstr>
      <vt:lpstr>Slide 20</vt:lpstr>
      <vt:lpstr>Going quantitative</vt:lpstr>
      <vt:lpstr>Calculating the mass loading (gm-2)</vt:lpstr>
      <vt:lpstr>Slide 23</vt:lpstr>
      <vt:lpstr>Microphysics</vt:lpstr>
      <vt:lpstr>Slide 25</vt:lpstr>
      <vt:lpstr>Slide 26</vt:lpstr>
      <vt:lpstr>Slide 27</vt:lpstr>
      <vt:lpstr>SEVIRI  T12</vt:lpstr>
      <vt:lpstr>SEVIRI T11–T12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16 April 20:00 UT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Sun photometer  at Barcelona</vt:lpstr>
      <vt:lpstr>Slide 50</vt:lpstr>
      <vt:lpstr>Slide 51</vt:lpstr>
      <vt:lpstr>Slide 52</vt:lpstr>
      <vt:lpstr>Slide 53</vt:lpstr>
      <vt:lpstr>Slide 54</vt:lpstr>
      <vt:lpstr>Validation using aircraft</vt:lpstr>
      <vt:lpstr>Slide 56</vt:lpstr>
      <vt:lpstr>Slide 57</vt:lpstr>
      <vt:lpstr>Natural Hazards–Special Issue “Aviation Hazards from Volcanoes” Guest Editors: A. J. Prata &amp; A. Tupper</vt:lpstr>
    </vt:vector>
  </TitlesOfParts>
  <Company>NILU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Fred Prata</dc:creator>
  <cp:lastModifiedBy>jeff braun</cp:lastModifiedBy>
  <cp:revision>38</cp:revision>
  <dcterms:created xsi:type="dcterms:W3CDTF">2010-03-21T18:50:53Z</dcterms:created>
  <dcterms:modified xsi:type="dcterms:W3CDTF">2011-11-02T14:40:39Z</dcterms:modified>
</cp:coreProperties>
</file>